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7" r:id="rId5"/>
    <p:sldId id="259" r:id="rId6"/>
    <p:sldId id="268" r:id="rId7"/>
    <p:sldId id="260" r:id="rId8"/>
    <p:sldId id="269" r:id="rId9"/>
    <p:sldId id="262" r:id="rId10"/>
    <p:sldId id="270" r:id="rId11"/>
    <p:sldId id="263" r:id="rId12"/>
    <p:sldId id="264" r:id="rId13"/>
    <p:sldId id="26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9" autoAdjust="0"/>
    <p:restoredTop sz="94660"/>
  </p:normalViewPr>
  <p:slideViewPr>
    <p:cSldViewPr snapToGrid="0">
      <p:cViewPr varScale="1">
        <p:scale>
          <a:sx n="44" d="100"/>
          <a:sy n="44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B23083-B1E5-495D-9812-03CEBCE7E1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21C54B-E816-457D-AA85-8A2375F9429C}">
      <dgm:prSet custT="1"/>
      <dgm:spPr/>
      <dgm:t>
        <a:bodyPr/>
        <a:lstStyle/>
        <a:p>
          <a:r>
            <a:rPr lang="en-IN" sz="3200" dirty="0"/>
            <a:t>Present Bias: Preference for immediate gratification over long-term benefits.</a:t>
          </a:r>
          <a:endParaRPr lang="en-US" sz="3200" dirty="0"/>
        </a:p>
      </dgm:t>
    </dgm:pt>
    <dgm:pt modelId="{1C294347-1F73-41F6-98CE-077C7EB2A1ED}" type="parTrans" cxnId="{5AD6759B-E33E-4FDA-B4F6-8ACE142C026F}">
      <dgm:prSet/>
      <dgm:spPr/>
      <dgm:t>
        <a:bodyPr/>
        <a:lstStyle/>
        <a:p>
          <a:endParaRPr lang="en-US"/>
        </a:p>
      </dgm:t>
    </dgm:pt>
    <dgm:pt modelId="{36579037-5147-460B-B50A-5F0D99584339}" type="sibTrans" cxnId="{5AD6759B-E33E-4FDA-B4F6-8ACE142C026F}">
      <dgm:prSet/>
      <dgm:spPr/>
      <dgm:t>
        <a:bodyPr/>
        <a:lstStyle/>
        <a:p>
          <a:endParaRPr lang="en-US"/>
        </a:p>
      </dgm:t>
    </dgm:pt>
    <dgm:pt modelId="{921EEF5B-B8F6-4E96-A820-E75B3903EEFB}">
      <dgm:prSet custT="1"/>
      <dgm:spPr/>
      <dgm:t>
        <a:bodyPr/>
        <a:lstStyle/>
        <a:p>
          <a:r>
            <a:rPr lang="en-IN" sz="3200" dirty="0"/>
            <a:t>Hyperbolic Discounting: Overvaluing short-term pleasure (e.g., fast food, social media).</a:t>
          </a:r>
          <a:endParaRPr lang="en-US" sz="3200" dirty="0"/>
        </a:p>
      </dgm:t>
    </dgm:pt>
    <dgm:pt modelId="{54CFB448-695D-458D-B913-50C82D7A9321}" type="parTrans" cxnId="{038AA835-3468-4CFC-AB8C-B05EDCAF0D89}">
      <dgm:prSet/>
      <dgm:spPr/>
      <dgm:t>
        <a:bodyPr/>
        <a:lstStyle/>
        <a:p>
          <a:endParaRPr lang="en-US"/>
        </a:p>
      </dgm:t>
    </dgm:pt>
    <dgm:pt modelId="{FD168AF8-5D28-4579-9A40-416B5D6D0786}" type="sibTrans" cxnId="{038AA835-3468-4CFC-AB8C-B05EDCAF0D89}">
      <dgm:prSet/>
      <dgm:spPr/>
      <dgm:t>
        <a:bodyPr/>
        <a:lstStyle/>
        <a:p>
          <a:endParaRPr lang="en-US"/>
        </a:p>
      </dgm:t>
    </dgm:pt>
    <dgm:pt modelId="{D81786F3-F5B6-456D-89CE-E0AB0BF29C10}">
      <dgm:prSet custT="1"/>
      <dgm:spPr/>
      <dgm:t>
        <a:bodyPr/>
        <a:lstStyle/>
        <a:p>
          <a:r>
            <a:rPr lang="en-IN" sz="3200" dirty="0"/>
            <a:t>Mental Accounting: Categorizing spending irrationally (e.g., "fun money" for shopping).</a:t>
          </a:r>
        </a:p>
        <a:p>
          <a:r>
            <a:rPr lang="en-US" sz="3200" dirty="0"/>
            <a:t>Example: People spend more with credit cards than cash due to lower 'pain of payment'.</a:t>
          </a:r>
        </a:p>
      </dgm:t>
    </dgm:pt>
    <dgm:pt modelId="{BCD5BC14-B5BE-4912-BFAE-7A0453A6FDDF}" type="parTrans" cxnId="{F2789615-3CE9-4FED-9343-05EC067248A2}">
      <dgm:prSet/>
      <dgm:spPr/>
      <dgm:t>
        <a:bodyPr/>
        <a:lstStyle/>
        <a:p>
          <a:endParaRPr lang="en-US"/>
        </a:p>
      </dgm:t>
    </dgm:pt>
    <dgm:pt modelId="{3BA3515F-401C-48C7-B248-BA399E0FBFA5}" type="sibTrans" cxnId="{F2789615-3CE9-4FED-9343-05EC067248A2}">
      <dgm:prSet/>
      <dgm:spPr/>
      <dgm:t>
        <a:bodyPr/>
        <a:lstStyle/>
        <a:p>
          <a:endParaRPr lang="en-US"/>
        </a:p>
      </dgm:t>
    </dgm:pt>
    <dgm:pt modelId="{8CAA1AC1-0281-4CB2-AF11-323CC88FAB82}" type="pres">
      <dgm:prSet presAssocID="{6EB23083-B1E5-495D-9812-03CEBCE7E14C}" presName="vert0" presStyleCnt="0">
        <dgm:presLayoutVars>
          <dgm:dir/>
          <dgm:animOne val="branch"/>
          <dgm:animLvl val="lvl"/>
        </dgm:presLayoutVars>
      </dgm:prSet>
      <dgm:spPr/>
    </dgm:pt>
    <dgm:pt modelId="{BEA98688-543E-4D59-AEA1-8A0F60F2C142}" type="pres">
      <dgm:prSet presAssocID="{F521C54B-E816-457D-AA85-8A2375F9429C}" presName="thickLine" presStyleLbl="alignNode1" presStyleIdx="0" presStyleCnt="3"/>
      <dgm:spPr/>
    </dgm:pt>
    <dgm:pt modelId="{16B6D1FE-4FF9-4C93-95D3-ECEB5E778760}" type="pres">
      <dgm:prSet presAssocID="{F521C54B-E816-457D-AA85-8A2375F9429C}" presName="horz1" presStyleCnt="0"/>
      <dgm:spPr/>
    </dgm:pt>
    <dgm:pt modelId="{2E980960-5E0E-4CFA-BC16-8CE078FE295B}" type="pres">
      <dgm:prSet presAssocID="{F521C54B-E816-457D-AA85-8A2375F9429C}" presName="tx1" presStyleLbl="revTx" presStyleIdx="0" presStyleCnt="3"/>
      <dgm:spPr/>
    </dgm:pt>
    <dgm:pt modelId="{1F5C5567-5CDC-4795-93A1-F5A665CF9A75}" type="pres">
      <dgm:prSet presAssocID="{F521C54B-E816-457D-AA85-8A2375F9429C}" presName="vert1" presStyleCnt="0"/>
      <dgm:spPr/>
    </dgm:pt>
    <dgm:pt modelId="{C25D2963-2F4F-4C61-8786-702E815407B8}" type="pres">
      <dgm:prSet presAssocID="{921EEF5B-B8F6-4E96-A820-E75B3903EEFB}" presName="thickLine" presStyleLbl="alignNode1" presStyleIdx="1" presStyleCnt="3"/>
      <dgm:spPr/>
    </dgm:pt>
    <dgm:pt modelId="{03E7EC13-D74D-406C-9165-0C89CAE41123}" type="pres">
      <dgm:prSet presAssocID="{921EEF5B-B8F6-4E96-A820-E75B3903EEFB}" presName="horz1" presStyleCnt="0"/>
      <dgm:spPr/>
    </dgm:pt>
    <dgm:pt modelId="{8ADD2EBA-C8C4-4DCB-8AB1-E9A04421BF87}" type="pres">
      <dgm:prSet presAssocID="{921EEF5B-B8F6-4E96-A820-E75B3903EEFB}" presName="tx1" presStyleLbl="revTx" presStyleIdx="1" presStyleCnt="3"/>
      <dgm:spPr/>
    </dgm:pt>
    <dgm:pt modelId="{F873332D-F02B-490F-A609-BD82623A4E0E}" type="pres">
      <dgm:prSet presAssocID="{921EEF5B-B8F6-4E96-A820-E75B3903EEFB}" presName="vert1" presStyleCnt="0"/>
      <dgm:spPr/>
    </dgm:pt>
    <dgm:pt modelId="{7EBCBF30-0816-4415-9493-64433E9EA2A3}" type="pres">
      <dgm:prSet presAssocID="{D81786F3-F5B6-456D-89CE-E0AB0BF29C10}" presName="thickLine" presStyleLbl="alignNode1" presStyleIdx="2" presStyleCnt="3"/>
      <dgm:spPr/>
    </dgm:pt>
    <dgm:pt modelId="{F4F81EB9-9F1A-4B3C-A86B-B951E75961D2}" type="pres">
      <dgm:prSet presAssocID="{D81786F3-F5B6-456D-89CE-E0AB0BF29C10}" presName="horz1" presStyleCnt="0"/>
      <dgm:spPr/>
    </dgm:pt>
    <dgm:pt modelId="{705C7E66-7014-4CBF-860D-2E9834550EA9}" type="pres">
      <dgm:prSet presAssocID="{D81786F3-F5B6-456D-89CE-E0AB0BF29C10}" presName="tx1" presStyleLbl="revTx" presStyleIdx="2" presStyleCnt="3"/>
      <dgm:spPr/>
    </dgm:pt>
    <dgm:pt modelId="{D488C833-05A5-4EE7-BF69-489907307912}" type="pres">
      <dgm:prSet presAssocID="{D81786F3-F5B6-456D-89CE-E0AB0BF29C10}" presName="vert1" presStyleCnt="0"/>
      <dgm:spPr/>
    </dgm:pt>
  </dgm:ptLst>
  <dgm:cxnLst>
    <dgm:cxn modelId="{89FA6301-E89D-4980-A691-F855442987FB}" type="presOf" srcId="{6EB23083-B1E5-495D-9812-03CEBCE7E14C}" destId="{8CAA1AC1-0281-4CB2-AF11-323CC88FAB82}" srcOrd="0" destOrd="0" presId="urn:microsoft.com/office/officeart/2008/layout/LinedList"/>
    <dgm:cxn modelId="{F2789615-3CE9-4FED-9343-05EC067248A2}" srcId="{6EB23083-B1E5-495D-9812-03CEBCE7E14C}" destId="{D81786F3-F5B6-456D-89CE-E0AB0BF29C10}" srcOrd="2" destOrd="0" parTransId="{BCD5BC14-B5BE-4912-BFAE-7A0453A6FDDF}" sibTransId="{3BA3515F-401C-48C7-B248-BA399E0FBFA5}"/>
    <dgm:cxn modelId="{038AA835-3468-4CFC-AB8C-B05EDCAF0D89}" srcId="{6EB23083-B1E5-495D-9812-03CEBCE7E14C}" destId="{921EEF5B-B8F6-4E96-A820-E75B3903EEFB}" srcOrd="1" destOrd="0" parTransId="{54CFB448-695D-458D-B913-50C82D7A9321}" sibTransId="{FD168AF8-5D28-4579-9A40-416B5D6D0786}"/>
    <dgm:cxn modelId="{5AD6759B-E33E-4FDA-B4F6-8ACE142C026F}" srcId="{6EB23083-B1E5-495D-9812-03CEBCE7E14C}" destId="{F521C54B-E816-457D-AA85-8A2375F9429C}" srcOrd="0" destOrd="0" parTransId="{1C294347-1F73-41F6-98CE-077C7EB2A1ED}" sibTransId="{36579037-5147-460B-B50A-5F0D99584339}"/>
    <dgm:cxn modelId="{38254EA9-4C9C-4E1B-AB6E-D44AD7EFD176}" type="presOf" srcId="{921EEF5B-B8F6-4E96-A820-E75B3903EEFB}" destId="{8ADD2EBA-C8C4-4DCB-8AB1-E9A04421BF87}" srcOrd="0" destOrd="0" presId="urn:microsoft.com/office/officeart/2008/layout/LinedList"/>
    <dgm:cxn modelId="{74586EAA-1EC8-40BA-A28D-8B581CA55BE9}" type="presOf" srcId="{D81786F3-F5B6-456D-89CE-E0AB0BF29C10}" destId="{705C7E66-7014-4CBF-860D-2E9834550EA9}" srcOrd="0" destOrd="0" presId="urn:microsoft.com/office/officeart/2008/layout/LinedList"/>
    <dgm:cxn modelId="{549595D6-86FE-4F4F-B85B-117A66A90FCA}" type="presOf" srcId="{F521C54B-E816-457D-AA85-8A2375F9429C}" destId="{2E980960-5E0E-4CFA-BC16-8CE078FE295B}" srcOrd="0" destOrd="0" presId="urn:microsoft.com/office/officeart/2008/layout/LinedList"/>
    <dgm:cxn modelId="{CBBA785A-31A2-44A5-84B3-029DE98CE07C}" type="presParOf" srcId="{8CAA1AC1-0281-4CB2-AF11-323CC88FAB82}" destId="{BEA98688-543E-4D59-AEA1-8A0F60F2C142}" srcOrd="0" destOrd="0" presId="urn:microsoft.com/office/officeart/2008/layout/LinedList"/>
    <dgm:cxn modelId="{EC40CCA7-5300-44BA-AFDC-7BB23949C600}" type="presParOf" srcId="{8CAA1AC1-0281-4CB2-AF11-323CC88FAB82}" destId="{16B6D1FE-4FF9-4C93-95D3-ECEB5E778760}" srcOrd="1" destOrd="0" presId="urn:microsoft.com/office/officeart/2008/layout/LinedList"/>
    <dgm:cxn modelId="{6B3A3561-2452-4D8D-946A-41476D56FF2F}" type="presParOf" srcId="{16B6D1FE-4FF9-4C93-95D3-ECEB5E778760}" destId="{2E980960-5E0E-4CFA-BC16-8CE078FE295B}" srcOrd="0" destOrd="0" presId="urn:microsoft.com/office/officeart/2008/layout/LinedList"/>
    <dgm:cxn modelId="{8E85670F-3415-4087-BFF6-4600227CD683}" type="presParOf" srcId="{16B6D1FE-4FF9-4C93-95D3-ECEB5E778760}" destId="{1F5C5567-5CDC-4795-93A1-F5A665CF9A75}" srcOrd="1" destOrd="0" presId="urn:microsoft.com/office/officeart/2008/layout/LinedList"/>
    <dgm:cxn modelId="{7EBFE034-D82A-4906-9FCC-DD1AE15FEFB3}" type="presParOf" srcId="{8CAA1AC1-0281-4CB2-AF11-323CC88FAB82}" destId="{C25D2963-2F4F-4C61-8786-702E815407B8}" srcOrd="2" destOrd="0" presId="urn:microsoft.com/office/officeart/2008/layout/LinedList"/>
    <dgm:cxn modelId="{45DF7473-8793-4629-A8A5-4531E4131F70}" type="presParOf" srcId="{8CAA1AC1-0281-4CB2-AF11-323CC88FAB82}" destId="{03E7EC13-D74D-406C-9165-0C89CAE41123}" srcOrd="3" destOrd="0" presId="urn:microsoft.com/office/officeart/2008/layout/LinedList"/>
    <dgm:cxn modelId="{F81CAAEA-0D03-40FC-ABC2-39BED39D6B1B}" type="presParOf" srcId="{03E7EC13-D74D-406C-9165-0C89CAE41123}" destId="{8ADD2EBA-C8C4-4DCB-8AB1-E9A04421BF87}" srcOrd="0" destOrd="0" presId="urn:microsoft.com/office/officeart/2008/layout/LinedList"/>
    <dgm:cxn modelId="{49653EB3-6E0A-4055-B565-3E85F878581B}" type="presParOf" srcId="{03E7EC13-D74D-406C-9165-0C89CAE41123}" destId="{F873332D-F02B-490F-A609-BD82623A4E0E}" srcOrd="1" destOrd="0" presId="urn:microsoft.com/office/officeart/2008/layout/LinedList"/>
    <dgm:cxn modelId="{C873A4D0-451C-4122-8298-931064052983}" type="presParOf" srcId="{8CAA1AC1-0281-4CB2-AF11-323CC88FAB82}" destId="{7EBCBF30-0816-4415-9493-64433E9EA2A3}" srcOrd="4" destOrd="0" presId="urn:microsoft.com/office/officeart/2008/layout/LinedList"/>
    <dgm:cxn modelId="{C497AC6E-A2F4-409F-8CCE-41B4F9469052}" type="presParOf" srcId="{8CAA1AC1-0281-4CB2-AF11-323CC88FAB82}" destId="{F4F81EB9-9F1A-4B3C-A86B-B951E75961D2}" srcOrd="5" destOrd="0" presId="urn:microsoft.com/office/officeart/2008/layout/LinedList"/>
    <dgm:cxn modelId="{B2CD6437-9B97-49F5-9ABA-112D9BB37D79}" type="presParOf" srcId="{F4F81EB9-9F1A-4B3C-A86B-B951E75961D2}" destId="{705C7E66-7014-4CBF-860D-2E9834550EA9}" srcOrd="0" destOrd="0" presId="urn:microsoft.com/office/officeart/2008/layout/LinedList"/>
    <dgm:cxn modelId="{A3C38AED-FDD8-4670-BC74-CFF40C868251}" type="presParOf" srcId="{F4F81EB9-9F1A-4B3C-A86B-B951E75961D2}" destId="{D488C833-05A5-4EE7-BF69-4899073079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2DAD5-254E-437E-9A60-C88C21263C9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3ADA32A-C28F-4C36-A66D-ABF9A8C6EA6F}">
      <dgm:prSet/>
      <dgm:spPr/>
      <dgm:t>
        <a:bodyPr/>
        <a:lstStyle/>
        <a:p>
          <a:r>
            <a:rPr lang="en-IN"/>
            <a:t>Default Bias: People stick to default options (e.g., auto-enrollment in green energy).Social Norms Influence: More likely to act sustainably if peers do.</a:t>
          </a:r>
          <a:endParaRPr lang="en-US"/>
        </a:p>
      </dgm:t>
    </dgm:pt>
    <dgm:pt modelId="{2AAEEBA6-CDB3-4C92-B9A6-006730565C5E}" type="parTrans" cxnId="{2A3BDBC9-52E9-4E9D-AC26-8F1B9E5E8886}">
      <dgm:prSet/>
      <dgm:spPr/>
      <dgm:t>
        <a:bodyPr/>
        <a:lstStyle/>
        <a:p>
          <a:endParaRPr lang="en-US"/>
        </a:p>
      </dgm:t>
    </dgm:pt>
    <dgm:pt modelId="{EB161740-AEE5-4E5D-B629-1FB0431A8395}" type="sibTrans" cxnId="{2A3BDBC9-52E9-4E9D-AC26-8F1B9E5E8886}">
      <dgm:prSet/>
      <dgm:spPr/>
      <dgm:t>
        <a:bodyPr/>
        <a:lstStyle/>
        <a:p>
          <a:endParaRPr lang="en-US"/>
        </a:p>
      </dgm:t>
    </dgm:pt>
    <dgm:pt modelId="{E9DEA964-ECF5-4CA1-B1E1-303ABE81E1B2}">
      <dgm:prSet/>
      <dgm:spPr/>
      <dgm:t>
        <a:bodyPr/>
        <a:lstStyle/>
        <a:p>
          <a:r>
            <a:rPr lang="en-IN"/>
            <a:t>Framing Effects: "Protecting nature" vs. "Preventing harm" changes behavior.</a:t>
          </a:r>
          <a:endParaRPr lang="en-US"/>
        </a:p>
      </dgm:t>
    </dgm:pt>
    <dgm:pt modelId="{3ADEF889-06AB-4101-BC22-DD0BBC72C66D}" type="parTrans" cxnId="{6FFB5C21-530A-4085-83D1-BF654A4D48D4}">
      <dgm:prSet/>
      <dgm:spPr/>
      <dgm:t>
        <a:bodyPr/>
        <a:lstStyle/>
        <a:p>
          <a:endParaRPr lang="en-US"/>
        </a:p>
      </dgm:t>
    </dgm:pt>
    <dgm:pt modelId="{650B1B2F-BEC6-42E0-BFDA-A9180DC2E063}" type="sibTrans" cxnId="{6FFB5C21-530A-4085-83D1-BF654A4D48D4}">
      <dgm:prSet/>
      <dgm:spPr/>
      <dgm:t>
        <a:bodyPr/>
        <a:lstStyle/>
        <a:p>
          <a:endParaRPr lang="en-US"/>
        </a:p>
      </dgm:t>
    </dgm:pt>
    <dgm:pt modelId="{6DFAEA2D-F34F-4EDC-93C0-518CC991BBA6}">
      <dgm:prSet/>
      <dgm:spPr/>
      <dgm:t>
        <a:bodyPr/>
        <a:lstStyle/>
        <a:p>
          <a:r>
            <a:rPr lang="en-IN"/>
            <a:t>Example: Hotels using "Most guests reuse towels" message increased towel reuse by 26%.</a:t>
          </a:r>
          <a:endParaRPr lang="en-US"/>
        </a:p>
      </dgm:t>
    </dgm:pt>
    <dgm:pt modelId="{4B478067-E841-4677-8781-AA5C95C023D6}" type="parTrans" cxnId="{BD2EB5BE-BA96-413A-BAE4-9A22B1450076}">
      <dgm:prSet/>
      <dgm:spPr/>
      <dgm:t>
        <a:bodyPr/>
        <a:lstStyle/>
        <a:p>
          <a:endParaRPr lang="en-US"/>
        </a:p>
      </dgm:t>
    </dgm:pt>
    <dgm:pt modelId="{5E1DCB1D-B8FC-41A7-862D-7183BF1A213F}" type="sibTrans" cxnId="{BD2EB5BE-BA96-413A-BAE4-9A22B1450076}">
      <dgm:prSet/>
      <dgm:spPr/>
      <dgm:t>
        <a:bodyPr/>
        <a:lstStyle/>
        <a:p>
          <a:endParaRPr lang="en-US"/>
        </a:p>
      </dgm:t>
    </dgm:pt>
    <dgm:pt modelId="{1E16D6FC-E68A-468C-8EFF-002365706CCD}" type="pres">
      <dgm:prSet presAssocID="{E0E2DAD5-254E-437E-9A60-C88C21263C93}" presName="linear" presStyleCnt="0">
        <dgm:presLayoutVars>
          <dgm:animLvl val="lvl"/>
          <dgm:resizeHandles val="exact"/>
        </dgm:presLayoutVars>
      </dgm:prSet>
      <dgm:spPr/>
    </dgm:pt>
    <dgm:pt modelId="{0CD24F0E-E38C-4E67-8C1F-E024A451648E}" type="pres">
      <dgm:prSet presAssocID="{53ADA32A-C28F-4C36-A66D-ABF9A8C6EA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D7F3AF-862E-410A-913C-186DB75EC1DB}" type="pres">
      <dgm:prSet presAssocID="{EB161740-AEE5-4E5D-B629-1FB0431A8395}" presName="spacer" presStyleCnt="0"/>
      <dgm:spPr/>
    </dgm:pt>
    <dgm:pt modelId="{371BE90B-506B-4360-8982-5E2696212614}" type="pres">
      <dgm:prSet presAssocID="{E9DEA964-ECF5-4CA1-B1E1-303ABE81E1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4CBC75-FD61-4588-8CFF-016BE3971DA4}" type="pres">
      <dgm:prSet presAssocID="{650B1B2F-BEC6-42E0-BFDA-A9180DC2E063}" presName="spacer" presStyleCnt="0"/>
      <dgm:spPr/>
    </dgm:pt>
    <dgm:pt modelId="{8C8C5603-9068-45EC-8F90-3B9AD2854575}" type="pres">
      <dgm:prSet presAssocID="{6DFAEA2D-F34F-4EDC-93C0-518CC991BB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FFB5C21-530A-4085-83D1-BF654A4D48D4}" srcId="{E0E2DAD5-254E-437E-9A60-C88C21263C93}" destId="{E9DEA964-ECF5-4CA1-B1E1-303ABE81E1B2}" srcOrd="1" destOrd="0" parTransId="{3ADEF889-06AB-4101-BC22-DD0BBC72C66D}" sibTransId="{650B1B2F-BEC6-42E0-BFDA-A9180DC2E063}"/>
    <dgm:cxn modelId="{5D62FC52-48E4-48DD-A1E5-5D65F43683EF}" type="presOf" srcId="{E9DEA964-ECF5-4CA1-B1E1-303ABE81E1B2}" destId="{371BE90B-506B-4360-8982-5E2696212614}" srcOrd="0" destOrd="0" presId="urn:microsoft.com/office/officeart/2005/8/layout/vList2"/>
    <dgm:cxn modelId="{E129F875-05E9-482A-8F4D-3347DAC4C214}" type="presOf" srcId="{6DFAEA2D-F34F-4EDC-93C0-518CC991BBA6}" destId="{8C8C5603-9068-45EC-8F90-3B9AD2854575}" srcOrd="0" destOrd="0" presId="urn:microsoft.com/office/officeart/2005/8/layout/vList2"/>
    <dgm:cxn modelId="{EE6071BC-788A-4DDE-9543-61EEE97544AB}" type="presOf" srcId="{E0E2DAD5-254E-437E-9A60-C88C21263C93}" destId="{1E16D6FC-E68A-468C-8EFF-002365706CCD}" srcOrd="0" destOrd="0" presId="urn:microsoft.com/office/officeart/2005/8/layout/vList2"/>
    <dgm:cxn modelId="{BD2EB5BE-BA96-413A-BAE4-9A22B1450076}" srcId="{E0E2DAD5-254E-437E-9A60-C88C21263C93}" destId="{6DFAEA2D-F34F-4EDC-93C0-518CC991BBA6}" srcOrd="2" destOrd="0" parTransId="{4B478067-E841-4677-8781-AA5C95C023D6}" sibTransId="{5E1DCB1D-B8FC-41A7-862D-7183BF1A213F}"/>
    <dgm:cxn modelId="{2A3BDBC9-52E9-4E9D-AC26-8F1B9E5E8886}" srcId="{E0E2DAD5-254E-437E-9A60-C88C21263C93}" destId="{53ADA32A-C28F-4C36-A66D-ABF9A8C6EA6F}" srcOrd="0" destOrd="0" parTransId="{2AAEEBA6-CDB3-4C92-B9A6-006730565C5E}" sibTransId="{EB161740-AEE5-4E5D-B629-1FB0431A8395}"/>
    <dgm:cxn modelId="{68ED55CE-971B-4A97-8A33-019FD6562384}" type="presOf" srcId="{53ADA32A-C28F-4C36-A66D-ABF9A8C6EA6F}" destId="{0CD24F0E-E38C-4E67-8C1F-E024A451648E}" srcOrd="0" destOrd="0" presId="urn:microsoft.com/office/officeart/2005/8/layout/vList2"/>
    <dgm:cxn modelId="{F23FAB0A-4966-44E7-B49A-05732A6679FD}" type="presParOf" srcId="{1E16D6FC-E68A-468C-8EFF-002365706CCD}" destId="{0CD24F0E-E38C-4E67-8C1F-E024A451648E}" srcOrd="0" destOrd="0" presId="urn:microsoft.com/office/officeart/2005/8/layout/vList2"/>
    <dgm:cxn modelId="{0F496B1C-4857-4765-9FB5-253CDCE8FAF0}" type="presParOf" srcId="{1E16D6FC-E68A-468C-8EFF-002365706CCD}" destId="{B5D7F3AF-862E-410A-913C-186DB75EC1DB}" srcOrd="1" destOrd="0" presId="urn:microsoft.com/office/officeart/2005/8/layout/vList2"/>
    <dgm:cxn modelId="{81B1F83B-51C7-46CD-8231-9AD28F5BD2CE}" type="presParOf" srcId="{1E16D6FC-E68A-468C-8EFF-002365706CCD}" destId="{371BE90B-506B-4360-8982-5E2696212614}" srcOrd="2" destOrd="0" presId="urn:microsoft.com/office/officeart/2005/8/layout/vList2"/>
    <dgm:cxn modelId="{18845643-1A77-4DF7-A67F-C0BEC943CE4C}" type="presParOf" srcId="{1E16D6FC-E68A-468C-8EFF-002365706CCD}" destId="{E74CBC75-FD61-4588-8CFF-016BE3971DA4}" srcOrd="3" destOrd="0" presId="urn:microsoft.com/office/officeart/2005/8/layout/vList2"/>
    <dgm:cxn modelId="{BB961C4F-2712-4090-BEAF-EB4EDF18A85E}" type="presParOf" srcId="{1E16D6FC-E68A-468C-8EFF-002365706CCD}" destId="{8C8C5603-9068-45EC-8F90-3B9AD285457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67FA6D-DFAF-40FD-8429-F76073C1C4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2233BAC-9FE5-4281-928B-4EFBF612F8AA}">
      <dgm:prSet/>
      <dgm:spPr/>
      <dgm:t>
        <a:bodyPr/>
        <a:lstStyle/>
        <a:p>
          <a:pPr>
            <a:defRPr cap="all"/>
          </a:pPr>
          <a:r>
            <a:rPr lang="en-US"/>
            <a:t>Behavioral Economics explains irrational choices.</a:t>
          </a:r>
        </a:p>
      </dgm:t>
    </dgm:pt>
    <dgm:pt modelId="{6F061635-D304-41E6-86B3-F8878F51F93C}" type="parTrans" cxnId="{465968AE-6009-4200-812A-26BF2469135E}">
      <dgm:prSet/>
      <dgm:spPr/>
      <dgm:t>
        <a:bodyPr/>
        <a:lstStyle/>
        <a:p>
          <a:endParaRPr lang="en-US"/>
        </a:p>
      </dgm:t>
    </dgm:pt>
    <dgm:pt modelId="{8AA3384E-3704-4E81-889B-3FF28A6C8FAD}" type="sibTrans" cxnId="{465968AE-6009-4200-812A-26BF2469135E}">
      <dgm:prSet/>
      <dgm:spPr/>
      <dgm:t>
        <a:bodyPr/>
        <a:lstStyle/>
        <a:p>
          <a:endParaRPr lang="en-US"/>
        </a:p>
      </dgm:t>
    </dgm:pt>
    <dgm:pt modelId="{88FC2D93-80C8-40EB-958F-168D7638714E}">
      <dgm:prSet/>
      <dgm:spPr/>
      <dgm:t>
        <a:bodyPr/>
        <a:lstStyle/>
        <a:p>
          <a:pPr>
            <a:defRPr cap="all"/>
          </a:pPr>
          <a:r>
            <a:rPr lang="en-US"/>
            <a:t>Nudges, policies, and awareness can improve decision-making.</a:t>
          </a:r>
        </a:p>
      </dgm:t>
    </dgm:pt>
    <dgm:pt modelId="{045AFA24-5E96-4A2C-B4A3-C15F8D1191B3}" type="parTrans" cxnId="{DE16930C-C55A-4D14-A6E3-DD9590390226}">
      <dgm:prSet/>
      <dgm:spPr/>
      <dgm:t>
        <a:bodyPr/>
        <a:lstStyle/>
        <a:p>
          <a:endParaRPr lang="en-US"/>
        </a:p>
      </dgm:t>
    </dgm:pt>
    <dgm:pt modelId="{5671F223-5FC5-478A-91E6-60B7B123A289}" type="sibTrans" cxnId="{DE16930C-C55A-4D14-A6E3-DD9590390226}">
      <dgm:prSet/>
      <dgm:spPr/>
      <dgm:t>
        <a:bodyPr/>
        <a:lstStyle/>
        <a:p>
          <a:endParaRPr lang="en-US"/>
        </a:p>
      </dgm:t>
    </dgm:pt>
    <dgm:pt modelId="{21FA697F-CF57-48C7-9D2C-C5BAFE18C530}">
      <dgm:prSet/>
      <dgm:spPr/>
      <dgm:t>
        <a:bodyPr/>
        <a:lstStyle/>
        <a:p>
          <a:pPr>
            <a:defRPr cap="all"/>
          </a:pPr>
          <a:r>
            <a:rPr lang="en-US"/>
            <a:t>Businesses &amp; governments can apply these insights ethically.</a:t>
          </a:r>
        </a:p>
      </dgm:t>
    </dgm:pt>
    <dgm:pt modelId="{2C554E60-09E8-4EF0-89A8-D48B9691DDC9}" type="parTrans" cxnId="{28A5D157-3154-4BF2-8FB2-ADEB6B47F112}">
      <dgm:prSet/>
      <dgm:spPr/>
      <dgm:t>
        <a:bodyPr/>
        <a:lstStyle/>
        <a:p>
          <a:endParaRPr lang="en-US"/>
        </a:p>
      </dgm:t>
    </dgm:pt>
    <dgm:pt modelId="{243EFC69-304B-4029-B5B8-2CE6BB361AC2}" type="sibTrans" cxnId="{28A5D157-3154-4BF2-8FB2-ADEB6B47F112}">
      <dgm:prSet/>
      <dgm:spPr/>
      <dgm:t>
        <a:bodyPr/>
        <a:lstStyle/>
        <a:p>
          <a:endParaRPr lang="en-US"/>
        </a:p>
      </dgm:t>
    </dgm:pt>
    <dgm:pt modelId="{A6B6C15D-D44F-4D34-877C-BA5D0E2D1971}" type="pres">
      <dgm:prSet presAssocID="{7567FA6D-DFAF-40FD-8429-F76073C1C44C}" presName="root" presStyleCnt="0">
        <dgm:presLayoutVars>
          <dgm:dir/>
          <dgm:resizeHandles val="exact"/>
        </dgm:presLayoutVars>
      </dgm:prSet>
      <dgm:spPr/>
    </dgm:pt>
    <dgm:pt modelId="{8DC962D6-412F-4B85-95D2-5A07D65DAEAA}" type="pres">
      <dgm:prSet presAssocID="{52233BAC-9FE5-4281-928B-4EFBF612F8AA}" presName="compNode" presStyleCnt="0"/>
      <dgm:spPr/>
    </dgm:pt>
    <dgm:pt modelId="{D26AB37C-1B76-4D43-93CF-4113332AD7DB}" type="pres">
      <dgm:prSet presAssocID="{52233BAC-9FE5-4281-928B-4EFBF612F8A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6A3FD8-419F-4927-B8BF-8129AE07AF54}" type="pres">
      <dgm:prSet presAssocID="{52233BAC-9FE5-4281-928B-4EFBF612F8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67EEA23-ECEB-46C6-89D5-AFF6CEF4E340}" type="pres">
      <dgm:prSet presAssocID="{52233BAC-9FE5-4281-928B-4EFBF612F8AA}" presName="spaceRect" presStyleCnt="0"/>
      <dgm:spPr/>
    </dgm:pt>
    <dgm:pt modelId="{FD4428DB-01D8-454D-A5C0-C7AF7087A001}" type="pres">
      <dgm:prSet presAssocID="{52233BAC-9FE5-4281-928B-4EFBF612F8AA}" presName="textRect" presStyleLbl="revTx" presStyleIdx="0" presStyleCnt="3">
        <dgm:presLayoutVars>
          <dgm:chMax val="1"/>
          <dgm:chPref val="1"/>
        </dgm:presLayoutVars>
      </dgm:prSet>
      <dgm:spPr/>
    </dgm:pt>
    <dgm:pt modelId="{83AD8F63-DDF8-4DBA-951A-12CC8A0D2735}" type="pres">
      <dgm:prSet presAssocID="{8AA3384E-3704-4E81-889B-3FF28A6C8FAD}" presName="sibTrans" presStyleCnt="0"/>
      <dgm:spPr/>
    </dgm:pt>
    <dgm:pt modelId="{8EEC03AA-F1AC-4863-BCFD-FEFBCEB1327B}" type="pres">
      <dgm:prSet presAssocID="{88FC2D93-80C8-40EB-958F-168D7638714E}" presName="compNode" presStyleCnt="0"/>
      <dgm:spPr/>
    </dgm:pt>
    <dgm:pt modelId="{0A3C76ED-3406-4065-92E9-496ED32E88B0}" type="pres">
      <dgm:prSet presAssocID="{88FC2D93-80C8-40EB-958F-168D763871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2925F18-2448-42D5-A9FD-7B9E6BA2D9F5}" type="pres">
      <dgm:prSet presAssocID="{88FC2D93-80C8-40EB-958F-168D763871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C38102D7-3404-45A3-82AE-0948D46DF3F6}" type="pres">
      <dgm:prSet presAssocID="{88FC2D93-80C8-40EB-958F-168D7638714E}" presName="spaceRect" presStyleCnt="0"/>
      <dgm:spPr/>
    </dgm:pt>
    <dgm:pt modelId="{C5A345C3-5209-4C06-A253-685CFF91DC83}" type="pres">
      <dgm:prSet presAssocID="{88FC2D93-80C8-40EB-958F-168D7638714E}" presName="textRect" presStyleLbl="revTx" presStyleIdx="1" presStyleCnt="3">
        <dgm:presLayoutVars>
          <dgm:chMax val="1"/>
          <dgm:chPref val="1"/>
        </dgm:presLayoutVars>
      </dgm:prSet>
      <dgm:spPr/>
    </dgm:pt>
    <dgm:pt modelId="{C91B68EC-BEF9-4250-AE84-50E11098ECB3}" type="pres">
      <dgm:prSet presAssocID="{5671F223-5FC5-478A-91E6-60B7B123A289}" presName="sibTrans" presStyleCnt="0"/>
      <dgm:spPr/>
    </dgm:pt>
    <dgm:pt modelId="{5521D488-8F92-4430-B5FD-EEE5B65D31BE}" type="pres">
      <dgm:prSet presAssocID="{21FA697F-CF57-48C7-9D2C-C5BAFE18C530}" presName="compNode" presStyleCnt="0"/>
      <dgm:spPr/>
    </dgm:pt>
    <dgm:pt modelId="{810C3D91-0E09-4851-B432-E511BAFC650B}" type="pres">
      <dgm:prSet presAssocID="{21FA697F-CF57-48C7-9D2C-C5BAFE18C53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D5F09E-8F17-4F3D-8106-8EAB5CA44E1C}" type="pres">
      <dgm:prSet presAssocID="{21FA697F-CF57-48C7-9D2C-C5BAFE18C5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5F8DD6D-8DE5-4747-99D4-2793A0D51D32}" type="pres">
      <dgm:prSet presAssocID="{21FA697F-CF57-48C7-9D2C-C5BAFE18C530}" presName="spaceRect" presStyleCnt="0"/>
      <dgm:spPr/>
    </dgm:pt>
    <dgm:pt modelId="{38365E89-9706-4422-B25C-7B32CA97A565}" type="pres">
      <dgm:prSet presAssocID="{21FA697F-CF57-48C7-9D2C-C5BAFE18C5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163C02-EEC1-469A-8FD6-6FE8093D64C3}" type="presOf" srcId="{52233BAC-9FE5-4281-928B-4EFBF612F8AA}" destId="{FD4428DB-01D8-454D-A5C0-C7AF7087A001}" srcOrd="0" destOrd="0" presId="urn:microsoft.com/office/officeart/2018/5/layout/IconLeafLabelList"/>
    <dgm:cxn modelId="{DE16930C-C55A-4D14-A6E3-DD9590390226}" srcId="{7567FA6D-DFAF-40FD-8429-F76073C1C44C}" destId="{88FC2D93-80C8-40EB-958F-168D7638714E}" srcOrd="1" destOrd="0" parTransId="{045AFA24-5E96-4A2C-B4A3-C15F8D1191B3}" sibTransId="{5671F223-5FC5-478A-91E6-60B7B123A289}"/>
    <dgm:cxn modelId="{C684846C-BA95-4CFB-92D5-187AE603E95F}" type="presOf" srcId="{21FA697F-CF57-48C7-9D2C-C5BAFE18C530}" destId="{38365E89-9706-4422-B25C-7B32CA97A565}" srcOrd="0" destOrd="0" presId="urn:microsoft.com/office/officeart/2018/5/layout/IconLeafLabelList"/>
    <dgm:cxn modelId="{28A5D157-3154-4BF2-8FB2-ADEB6B47F112}" srcId="{7567FA6D-DFAF-40FD-8429-F76073C1C44C}" destId="{21FA697F-CF57-48C7-9D2C-C5BAFE18C530}" srcOrd="2" destOrd="0" parTransId="{2C554E60-09E8-4EF0-89A8-D48B9691DDC9}" sibTransId="{243EFC69-304B-4029-B5B8-2CE6BB361AC2}"/>
    <dgm:cxn modelId="{83887B8C-3B06-485A-85D3-1DE9A2E876EA}" type="presOf" srcId="{7567FA6D-DFAF-40FD-8429-F76073C1C44C}" destId="{A6B6C15D-D44F-4D34-877C-BA5D0E2D1971}" srcOrd="0" destOrd="0" presId="urn:microsoft.com/office/officeart/2018/5/layout/IconLeafLabelList"/>
    <dgm:cxn modelId="{465968AE-6009-4200-812A-26BF2469135E}" srcId="{7567FA6D-DFAF-40FD-8429-F76073C1C44C}" destId="{52233BAC-9FE5-4281-928B-4EFBF612F8AA}" srcOrd="0" destOrd="0" parTransId="{6F061635-D304-41E6-86B3-F8878F51F93C}" sibTransId="{8AA3384E-3704-4E81-889B-3FF28A6C8FAD}"/>
    <dgm:cxn modelId="{6053F2BE-B047-48A6-A1A5-16C35362E2A2}" type="presOf" srcId="{88FC2D93-80C8-40EB-958F-168D7638714E}" destId="{C5A345C3-5209-4C06-A253-685CFF91DC83}" srcOrd="0" destOrd="0" presId="urn:microsoft.com/office/officeart/2018/5/layout/IconLeafLabelList"/>
    <dgm:cxn modelId="{16DEE53D-E98E-43A4-92FA-89AFA84893F0}" type="presParOf" srcId="{A6B6C15D-D44F-4D34-877C-BA5D0E2D1971}" destId="{8DC962D6-412F-4B85-95D2-5A07D65DAEAA}" srcOrd="0" destOrd="0" presId="urn:microsoft.com/office/officeart/2018/5/layout/IconLeafLabelList"/>
    <dgm:cxn modelId="{FD130EEE-2443-46F3-8F57-B0E0003CFA93}" type="presParOf" srcId="{8DC962D6-412F-4B85-95D2-5A07D65DAEAA}" destId="{D26AB37C-1B76-4D43-93CF-4113332AD7DB}" srcOrd="0" destOrd="0" presId="urn:microsoft.com/office/officeart/2018/5/layout/IconLeafLabelList"/>
    <dgm:cxn modelId="{D0EDAA5E-ABD5-41C8-A22F-43700DA91F20}" type="presParOf" srcId="{8DC962D6-412F-4B85-95D2-5A07D65DAEAA}" destId="{276A3FD8-419F-4927-B8BF-8129AE07AF54}" srcOrd="1" destOrd="0" presId="urn:microsoft.com/office/officeart/2018/5/layout/IconLeafLabelList"/>
    <dgm:cxn modelId="{2E0359EF-4071-4523-9844-FEA5922B1EBF}" type="presParOf" srcId="{8DC962D6-412F-4B85-95D2-5A07D65DAEAA}" destId="{767EEA23-ECEB-46C6-89D5-AFF6CEF4E340}" srcOrd="2" destOrd="0" presId="urn:microsoft.com/office/officeart/2018/5/layout/IconLeafLabelList"/>
    <dgm:cxn modelId="{6CBB7FC3-25C4-4F09-9111-3878585425F2}" type="presParOf" srcId="{8DC962D6-412F-4B85-95D2-5A07D65DAEAA}" destId="{FD4428DB-01D8-454D-A5C0-C7AF7087A001}" srcOrd="3" destOrd="0" presId="urn:microsoft.com/office/officeart/2018/5/layout/IconLeafLabelList"/>
    <dgm:cxn modelId="{76811A7A-33D3-4424-BF6F-4D2687E7483B}" type="presParOf" srcId="{A6B6C15D-D44F-4D34-877C-BA5D0E2D1971}" destId="{83AD8F63-DDF8-4DBA-951A-12CC8A0D2735}" srcOrd="1" destOrd="0" presId="urn:microsoft.com/office/officeart/2018/5/layout/IconLeafLabelList"/>
    <dgm:cxn modelId="{168D9AF7-F050-445C-94ED-A9BE7916B276}" type="presParOf" srcId="{A6B6C15D-D44F-4D34-877C-BA5D0E2D1971}" destId="{8EEC03AA-F1AC-4863-BCFD-FEFBCEB1327B}" srcOrd="2" destOrd="0" presId="urn:microsoft.com/office/officeart/2018/5/layout/IconLeafLabelList"/>
    <dgm:cxn modelId="{BBA05768-67D1-4991-A923-31FA0784E4F9}" type="presParOf" srcId="{8EEC03AA-F1AC-4863-BCFD-FEFBCEB1327B}" destId="{0A3C76ED-3406-4065-92E9-496ED32E88B0}" srcOrd="0" destOrd="0" presId="urn:microsoft.com/office/officeart/2018/5/layout/IconLeafLabelList"/>
    <dgm:cxn modelId="{21A0448A-2B4B-4446-AFFC-F2DB5EB1E225}" type="presParOf" srcId="{8EEC03AA-F1AC-4863-BCFD-FEFBCEB1327B}" destId="{62925F18-2448-42D5-A9FD-7B9E6BA2D9F5}" srcOrd="1" destOrd="0" presId="urn:microsoft.com/office/officeart/2018/5/layout/IconLeafLabelList"/>
    <dgm:cxn modelId="{B13770D2-D63D-4CDF-A54C-46C4B5203D8A}" type="presParOf" srcId="{8EEC03AA-F1AC-4863-BCFD-FEFBCEB1327B}" destId="{C38102D7-3404-45A3-82AE-0948D46DF3F6}" srcOrd="2" destOrd="0" presId="urn:microsoft.com/office/officeart/2018/5/layout/IconLeafLabelList"/>
    <dgm:cxn modelId="{3DFB4E6B-355D-4AEC-9871-4B3BF0E47E46}" type="presParOf" srcId="{8EEC03AA-F1AC-4863-BCFD-FEFBCEB1327B}" destId="{C5A345C3-5209-4C06-A253-685CFF91DC83}" srcOrd="3" destOrd="0" presId="urn:microsoft.com/office/officeart/2018/5/layout/IconLeafLabelList"/>
    <dgm:cxn modelId="{ABA8A0F5-FF4A-40F9-8A30-1E2570C92CCC}" type="presParOf" srcId="{A6B6C15D-D44F-4D34-877C-BA5D0E2D1971}" destId="{C91B68EC-BEF9-4250-AE84-50E11098ECB3}" srcOrd="3" destOrd="0" presId="urn:microsoft.com/office/officeart/2018/5/layout/IconLeafLabelList"/>
    <dgm:cxn modelId="{7645E26D-C297-4D29-889F-FE7EDE633E5E}" type="presParOf" srcId="{A6B6C15D-D44F-4D34-877C-BA5D0E2D1971}" destId="{5521D488-8F92-4430-B5FD-EEE5B65D31BE}" srcOrd="4" destOrd="0" presId="urn:microsoft.com/office/officeart/2018/5/layout/IconLeafLabelList"/>
    <dgm:cxn modelId="{96BD81C8-F269-40DC-9D4D-3A25C47D1961}" type="presParOf" srcId="{5521D488-8F92-4430-B5FD-EEE5B65D31BE}" destId="{810C3D91-0E09-4851-B432-E511BAFC650B}" srcOrd="0" destOrd="0" presId="urn:microsoft.com/office/officeart/2018/5/layout/IconLeafLabelList"/>
    <dgm:cxn modelId="{D5CE5A5C-C961-40EA-968B-368902AA29A1}" type="presParOf" srcId="{5521D488-8F92-4430-B5FD-EEE5B65D31BE}" destId="{70D5F09E-8F17-4F3D-8106-8EAB5CA44E1C}" srcOrd="1" destOrd="0" presId="urn:microsoft.com/office/officeart/2018/5/layout/IconLeafLabelList"/>
    <dgm:cxn modelId="{A782EAF3-7826-44A9-8A27-3E66A023D14B}" type="presParOf" srcId="{5521D488-8F92-4430-B5FD-EEE5B65D31BE}" destId="{05F8DD6D-8DE5-4747-99D4-2793A0D51D32}" srcOrd="2" destOrd="0" presId="urn:microsoft.com/office/officeart/2018/5/layout/IconLeafLabelList"/>
    <dgm:cxn modelId="{F85A75C0-9A45-4BB7-9DC6-09293DD15AB6}" type="presParOf" srcId="{5521D488-8F92-4430-B5FD-EEE5B65D31BE}" destId="{38365E89-9706-4422-B25C-7B32CA97A56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98688-543E-4D59-AEA1-8A0F60F2C142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80960-5E0E-4CFA-BC16-8CE078FE295B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Present Bias: Preference for immediate gratification over long-term benefits.</a:t>
          </a:r>
          <a:endParaRPr lang="en-US" sz="3200" kern="1200" dirty="0"/>
        </a:p>
      </dsp:txBody>
      <dsp:txXfrm>
        <a:off x="0" y="2703"/>
        <a:ext cx="6900512" cy="1843578"/>
      </dsp:txXfrm>
    </dsp:sp>
    <dsp:sp modelId="{C25D2963-2F4F-4C61-8786-702E815407B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D2EBA-C8C4-4DCB-8AB1-E9A04421BF87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Hyperbolic Discounting: Overvaluing short-term pleasure (e.g., fast food, social media).</a:t>
          </a:r>
          <a:endParaRPr lang="en-US" sz="3200" kern="1200" dirty="0"/>
        </a:p>
      </dsp:txBody>
      <dsp:txXfrm>
        <a:off x="0" y="1846281"/>
        <a:ext cx="6900512" cy="1843578"/>
      </dsp:txXfrm>
    </dsp:sp>
    <dsp:sp modelId="{7EBCBF30-0816-4415-9493-64433E9EA2A3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C7E66-7014-4CBF-860D-2E9834550EA9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Mental Accounting: Categorizing spending irrationally (e.g., "fun money" for shopping).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Example: People spend more with credit cards than cash due to lower 'pain of payment'.</a:t>
          </a: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24F0E-E38C-4E67-8C1F-E024A451648E}">
      <dsp:nvSpPr>
        <dsp:cNvPr id="0" name=""/>
        <dsp:cNvSpPr/>
      </dsp:nvSpPr>
      <dsp:spPr>
        <a:xfrm>
          <a:off x="0" y="88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Default Bias: People stick to default options (e.g., auto-enrollment in green energy).Social Norms Influence: More likely to act sustainably if peers do.</a:t>
          </a:r>
          <a:endParaRPr lang="en-US" sz="2400" kern="1200"/>
        </a:p>
      </dsp:txBody>
      <dsp:txXfrm>
        <a:off x="83616" y="172136"/>
        <a:ext cx="6499601" cy="1545648"/>
      </dsp:txXfrm>
    </dsp:sp>
    <dsp:sp modelId="{371BE90B-506B-4360-8982-5E2696212614}">
      <dsp:nvSpPr>
        <dsp:cNvPr id="0" name=""/>
        <dsp:cNvSpPr/>
      </dsp:nvSpPr>
      <dsp:spPr>
        <a:xfrm>
          <a:off x="0" y="1870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Framing Effects: "Protecting nature" vs. "Preventing harm" changes behavior.</a:t>
          </a:r>
          <a:endParaRPr lang="en-US" sz="2400" kern="1200"/>
        </a:p>
      </dsp:txBody>
      <dsp:txXfrm>
        <a:off x="83616" y="1954136"/>
        <a:ext cx="6499601" cy="1545648"/>
      </dsp:txXfrm>
    </dsp:sp>
    <dsp:sp modelId="{8C8C5603-9068-45EC-8F90-3B9AD2854575}">
      <dsp:nvSpPr>
        <dsp:cNvPr id="0" name=""/>
        <dsp:cNvSpPr/>
      </dsp:nvSpPr>
      <dsp:spPr>
        <a:xfrm>
          <a:off x="0" y="3652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Example: Hotels using "Most guests reuse towels" message increased towel reuse by 26%.</a:t>
          </a:r>
          <a:endParaRPr lang="en-US" sz="2400" kern="1200"/>
        </a:p>
      </dsp:txBody>
      <dsp:txXfrm>
        <a:off x="83616" y="3736136"/>
        <a:ext cx="6499601" cy="154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AB37C-1B76-4D43-93CF-4113332AD7DB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A3FD8-419F-4927-B8BF-8129AE07AF5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428DB-01D8-454D-A5C0-C7AF7087A00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Behavioral Economics explains irrational choices.</a:t>
          </a:r>
        </a:p>
      </dsp:txBody>
      <dsp:txXfrm>
        <a:off x="93445" y="3018902"/>
        <a:ext cx="3206250" cy="720000"/>
      </dsp:txXfrm>
    </dsp:sp>
    <dsp:sp modelId="{0A3C76ED-3406-4065-92E9-496ED32E88B0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25F18-2448-42D5-A9FD-7B9E6BA2D9F5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345C3-5209-4C06-A253-685CFF91DC83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Nudges, policies, and awareness can improve decision-making.</a:t>
          </a:r>
        </a:p>
      </dsp:txBody>
      <dsp:txXfrm>
        <a:off x="3860789" y="3018902"/>
        <a:ext cx="3206250" cy="720000"/>
      </dsp:txXfrm>
    </dsp:sp>
    <dsp:sp modelId="{810C3D91-0E09-4851-B432-E511BAFC650B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5F09E-8F17-4F3D-8106-8EAB5CA44E1C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65E89-9706-4422-B25C-7B32CA97A565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Businesses &amp; governments can apply these insights ethically.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D9C7-ED03-2F0E-0F58-697597102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B5258-FB97-75DB-E41D-0CC595B84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C0E33-3226-3A8F-9D58-74D42FE2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B127-5395-AC69-A50E-93A1E764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A1761-DC45-78C7-59F4-CA0E04BA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97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57AE-E021-F247-0C56-186060C1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5BF4C-33B0-70C9-9250-4DA4456C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06B2-F3A8-03F1-3412-F68B5A47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9A6CB-8E26-B0A7-0E43-B57752F7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F12F1-8630-574F-DE8B-9B463828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30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DA5D99-D754-5110-A78D-AE595E85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06AF0-6F7B-F251-6F5E-5AB73C5B6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FCC9-AC8F-AB3B-DF83-2869A06F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7CF9A-EE63-6F9E-A9E1-3E1EBBE5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128C-91F1-A928-BEA0-849E3421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7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BF38-97F5-64FB-0EA3-CCD4F5A9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AB6B-FAB8-4A66-10D3-E9B19C0DE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3D3F5-3ADB-2B7E-D286-923D9A55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EB2C4-0A2D-745A-8067-B3071AF0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125D2-9730-EE23-160C-E1B1E47D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74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1FCC-58EA-7032-A8CD-6812DE38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14F5-1897-9A64-AC63-2B7F47FC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FB6FB-86B0-B96F-1134-9823DDA4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44C8-BC74-3072-1742-E78ADB1F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94FD-431A-3290-44BA-A6BF100E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9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C409-BAE8-F8A1-933B-C9D2EC9F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D59F-C8AB-BCFC-C925-1789119D9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C9E2-5A0A-5BCD-47C2-8E1F217DA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7E57-7867-69DB-C925-D0D936B5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F46E3-E045-781A-958B-ECD60862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A2D58-1221-B236-388F-B6115946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64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A6FB-EC99-9585-6882-CA6ED6DA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54712-6BFE-7C1A-2DE9-1CC13C786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A7670-B573-C565-BF4C-7A6A93632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46C40-CA18-4F7F-3A69-0348BF316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EDDD6-5835-84BF-B067-07F043AD3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07AECA-AE98-A593-EC5A-530617A7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AC32D-52E8-33C9-50DB-56D30089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FDAC6-5565-062A-FA76-B9F1DB0B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34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F61C-627E-6B01-0BF8-15CB65167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7D25B-42DD-528F-5935-F65C3251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867E5-D9A6-C98F-69F0-6F0CE882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224FB-F7F1-2637-CB86-0AB3048F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07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A9AA2-2646-797D-FA7D-335420D7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33800-1BD1-49A0-ED0E-A243A2EA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7F31-7AF8-E9CD-D27E-3244D98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30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D16E-A0DF-F777-C109-FC5BDA4D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D771-B238-4459-F38A-9FF2512EB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72D67-8B65-5DCC-B553-554B75BB8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FA181-23F7-6213-42FE-2D765D1D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48319-1CA5-1E18-DFDE-11978AB1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7722-8078-878A-F95A-398E545E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7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31A2-EF0E-CD6E-841F-9B46854F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6B108-F3AC-4F71-37AA-9B07322D9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CCC98-7B55-1C78-6C1E-54EB40FD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278C6-8FA7-92AA-64DC-2131C54B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8D205-34C1-998D-7AF1-E07EBACD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0B634-E289-67D1-1133-E0251763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62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775E5-90D5-5947-970D-8BB124F0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C4EAD-4856-ADFC-2891-3684B12B3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3766-EC2F-7012-8A43-3993B410D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03AC4-F87F-4277-A260-9C44EFADDA8F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24A56-190C-9D03-5817-C05B6296E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4D59-3B95-A1DC-0942-956FBD39B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B9155A-44B5-485B-BEB9-3AD13FCAD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25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E76EA-414D-33F0-DA58-F4F5E79D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 Behavioral Economics in Everyday Life: Consumption, Addiction, Environmental Protection, and Retail Therapy</a:t>
            </a:r>
            <a:endParaRPr lang="en-IN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C6D7E-0BBF-BDB0-5149-8011F177D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r>
              <a:rPr lang="en-IN" sz="1500">
                <a:solidFill>
                  <a:schemeClr val="tx2"/>
                </a:solidFill>
              </a:rPr>
              <a:t>Dr.R.Gayathri</a:t>
            </a:r>
          </a:p>
          <a:p>
            <a:r>
              <a:rPr lang="en-IN" sz="1500">
                <a:solidFill>
                  <a:schemeClr val="tx2"/>
                </a:solidFill>
              </a:rPr>
              <a:t>Faculty,SoM SASTRA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682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516E0-C288-2B07-AD92-39D35823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Decoy effect as a Pricing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61C1A-8BD7-6F3C-4539-14C05E75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06541"/>
            <a:ext cx="10853057" cy="50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552449"/>
          </a:xfrm>
        </p:spPr>
        <p:txBody>
          <a:bodyPr anchor="ctr">
            <a:normAutofit fontScale="90000"/>
          </a:bodyPr>
          <a:lstStyle/>
          <a:p>
            <a:r>
              <a:rPr lang="en-IN" sz="4000" dirty="0"/>
              <a:t>Pricing Strategies &amp; Consumer </a:t>
            </a:r>
            <a:r>
              <a:rPr lang="en-IN" sz="4000" dirty="0" err="1"/>
              <a:t>Behavior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0" y="2076450"/>
            <a:ext cx="8420300" cy="4163629"/>
          </a:xfrm>
        </p:spPr>
        <p:txBody>
          <a:bodyPr anchor="ctr">
            <a:noAutofit/>
          </a:bodyPr>
          <a:lstStyle/>
          <a:p>
            <a:r>
              <a:rPr lang="en-US" sz="3600" dirty="0"/>
              <a:t> Decoy Effect: Adding an irrelevant option influences choice.</a:t>
            </a:r>
          </a:p>
          <a:p>
            <a:r>
              <a:rPr lang="en-US" sz="3600" dirty="0"/>
              <a:t> Scarcity Effect: 'Limited Stock' creates urgency.</a:t>
            </a:r>
          </a:p>
          <a:p>
            <a:r>
              <a:rPr lang="en-US" sz="3600" dirty="0"/>
              <a:t>Bundling &amp; Discounts: Encourages over-purchasing.</a:t>
            </a:r>
          </a:p>
          <a:p>
            <a:endParaRPr lang="en-US" sz="3600" dirty="0"/>
          </a:p>
          <a:p>
            <a:r>
              <a:rPr lang="en-US" sz="3600" dirty="0"/>
              <a:t>Example: BOGO (buy one get one) deals often increase overall spending.</a:t>
            </a:r>
          </a:p>
        </p:txBody>
      </p:sp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839EA380-66FD-BBA1-D74A-A7ABC3D7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03" r="6160" b="-1"/>
          <a:stretch/>
        </p:blipFill>
        <p:spPr>
          <a:xfrm>
            <a:off x="9353549" y="-10886"/>
            <a:ext cx="283845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381000"/>
            <a:ext cx="7944050" cy="208924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Behavioral Policies for Better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0" y="2133600"/>
            <a:ext cx="8210750" cy="410647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 </a:t>
            </a:r>
            <a:r>
              <a:rPr lang="en-US" sz="3200" dirty="0"/>
              <a:t>Commitment Devices: Apps restricting social media or spending.</a:t>
            </a:r>
          </a:p>
          <a:p>
            <a:r>
              <a:rPr lang="en-US" sz="3200" dirty="0"/>
              <a:t>Transparency in Pricing: Prevent misleading discounts.</a:t>
            </a:r>
          </a:p>
          <a:p>
            <a:r>
              <a:rPr lang="en-US" sz="3200" dirty="0"/>
              <a:t>Regulations on Addiction Marketing: Ban certain gambling ads.</a:t>
            </a:r>
          </a:p>
          <a:p>
            <a:r>
              <a:rPr lang="en-US" sz="3200" dirty="0"/>
              <a:t>Example: Health warnings on cigarette packs have reduced smoking rates globally.</a:t>
            </a:r>
          </a:p>
        </p:txBody>
      </p:sp>
      <p:pic>
        <p:nvPicPr>
          <p:cNvPr id="5" name="Picture 4" descr="Blue scheduled pillbox">
            <a:extLst>
              <a:ext uri="{FF2B5EF4-FFF2-40B4-BE49-F238E27FC236}">
                <a16:creationId xmlns:a16="http://schemas.microsoft.com/office/drawing/2014/main" id="{02A98A98-1282-CCE8-F065-4E5BD054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19" r="30445" b="-1"/>
          <a:stretch/>
        </p:blipFill>
        <p:spPr>
          <a:xfrm>
            <a:off x="9886949" y="762001"/>
            <a:ext cx="230505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97CE92-61BF-E191-CE26-23FC43E5E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4940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052D-7F37-C005-A244-469B8365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5756-35B6-D6BB-53CE-DDA0EC2A1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68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442EE8-DA29-4284-9217-B456F8E83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E229D7-5D2C-5A51-2AC9-B7D6B4BF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Behavioral Economics and Consumption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50A0-6768-7026-A7A2-5A1E8A2E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 r="10129" b="1"/>
          <a:stretch/>
        </p:blipFill>
        <p:spPr>
          <a:xfrm>
            <a:off x="550863" y="2133601"/>
            <a:ext cx="3689045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4885C-F122-4458-FCEF-FED89ADD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3" r="9469"/>
          <a:stretch/>
        </p:blipFill>
        <p:spPr>
          <a:xfrm>
            <a:off x="4419907" y="2133598"/>
            <a:ext cx="3689045" cy="4172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D36D2-B085-2828-18CA-60952233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52" b="-3"/>
          <a:stretch/>
        </p:blipFill>
        <p:spPr>
          <a:xfrm>
            <a:off x="8292124" y="2133603"/>
            <a:ext cx="3359899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326891-0D32-A07B-E36D-12DFDA26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1858" r="8512"/>
          <a:stretch/>
        </p:blipFill>
        <p:spPr>
          <a:xfrm>
            <a:off x="8292124" y="4308379"/>
            <a:ext cx="33588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FCAE4-D224-04D8-3299-6CEF6717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 dirty="0"/>
              <a:t> Behavioral Economics and Consumption Patterns</a:t>
            </a:r>
            <a:endParaRPr lang="en-IN" sz="46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D3188C-DBB6-C201-0241-CAED949D4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808620"/>
              </p:ext>
            </p:extLst>
          </p:nvPr>
        </p:nvGraphicFramePr>
        <p:xfrm>
          <a:off x="4648018" y="1455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61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88BD9-7316-9411-0343-8235E500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Addiction and Behavioral Economics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48E26-CAC0-2403-3F24-90C23C9A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2" y="2649853"/>
            <a:ext cx="3179928" cy="218253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F2AAB-C743-53A5-7330-CE116DC4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0584" y="2681143"/>
            <a:ext cx="3179928" cy="211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46A29C-0794-D8E1-E261-4492B6F8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41" y="2151156"/>
            <a:ext cx="3179927" cy="31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yellow figures and a red figure on the other side">
            <a:extLst>
              <a:ext uri="{FF2B5EF4-FFF2-40B4-BE49-F238E27FC236}">
                <a16:creationId xmlns:a16="http://schemas.microsoft.com/office/drawing/2014/main" id="{39E9899C-A56F-0BA6-F335-61E827FC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78" r="2056" b="-1"/>
          <a:stretch/>
        </p:blipFill>
        <p:spPr>
          <a:xfrm>
            <a:off x="8458200" y="10"/>
            <a:ext cx="3733798" cy="685799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FBEAA-5A11-AC5E-E31C-F0F0439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7105849" cy="1628970"/>
          </a:xfrm>
        </p:spPr>
        <p:txBody>
          <a:bodyPr anchor="ctr">
            <a:normAutofit/>
          </a:bodyPr>
          <a:lstStyle/>
          <a:p>
            <a:r>
              <a:rPr lang="en-IN" sz="4000" dirty="0"/>
              <a:t>Addiction and </a:t>
            </a:r>
            <a:r>
              <a:rPr lang="en-IN" sz="4000" dirty="0" err="1"/>
              <a:t>Behavioral</a:t>
            </a:r>
            <a:r>
              <a:rPr lang="en-IN" sz="4000" dirty="0"/>
              <a:t> Economics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6A188B-A826-B085-7EA5-F16C19C3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809751"/>
            <a:ext cx="7448749" cy="4449316"/>
          </a:xfrm>
        </p:spPr>
        <p:txBody>
          <a:bodyPr anchor="ctr">
            <a:noAutofit/>
          </a:bodyPr>
          <a:lstStyle/>
          <a:p>
            <a:r>
              <a:rPr lang="en-IN" dirty="0"/>
              <a:t>Loss Aversion: Fear of quitting outweighs benefits of stopping.</a:t>
            </a:r>
          </a:p>
          <a:p>
            <a:r>
              <a:rPr lang="en-IN" dirty="0"/>
              <a:t>Intermittent Rewards: Gambling and social media exploit random rewards to keep users engaged.</a:t>
            </a:r>
          </a:p>
          <a:p>
            <a:r>
              <a:rPr lang="en-IN" dirty="0"/>
              <a:t>Self-Control Issues: Addiction persists despite long-term harm.</a:t>
            </a:r>
          </a:p>
          <a:p>
            <a:r>
              <a:rPr lang="en-IN" dirty="0"/>
              <a:t>Example :Casino loyalty programs: Keep gamblers engaged using small intermittent rewards. Cigarette tax policies: Higher prices reduce smoking rates.</a:t>
            </a:r>
          </a:p>
        </p:txBody>
      </p:sp>
    </p:spTree>
    <p:extLst>
      <p:ext uri="{BB962C8B-B14F-4D97-AF65-F5344CB8AC3E}">
        <p14:creationId xmlns:p14="http://schemas.microsoft.com/office/powerpoint/2010/main" val="46082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98E55-9CBC-FA8A-711B-C2442BA6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Environmental Protection</a:t>
            </a:r>
          </a:p>
        </p:txBody>
      </p:sp>
      <p:pic>
        <p:nvPicPr>
          <p:cNvPr id="5" name="Picture 4" descr="A tree and a human head&#10;&#10;AI-generated content may be incorrect.">
            <a:extLst>
              <a:ext uri="{FF2B5EF4-FFF2-40B4-BE49-F238E27FC236}">
                <a16:creationId xmlns:a16="http://schemas.microsoft.com/office/drawing/2014/main" id="{CA548D54-BC51-11BA-AE40-D10CD3F0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10" r="1148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Content Placeholder 3" descr="Hands holding a planet earth&#10;&#10;AI-generated content may be incorrect.">
            <a:extLst>
              <a:ext uri="{FF2B5EF4-FFF2-40B4-BE49-F238E27FC236}">
                <a16:creationId xmlns:a16="http://schemas.microsoft.com/office/drawing/2014/main" id="{31BE61D0-32E6-9664-6821-B005D3044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366" r="5818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7971-DDE5-AA0C-8BC5-AD2AE46E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3700" dirty="0">
                <a:solidFill>
                  <a:srgbClr val="FFFFFF"/>
                </a:solidFill>
              </a:rPr>
              <a:t>Environmental Protection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45346C-B221-A919-0F4C-92F558857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5148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660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A72C-F96C-C2E1-9550-E1E1AAD7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Nudging for Environmental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50FFA-CE84-E979-2D3E-9CA804BDE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092" y="4205465"/>
            <a:ext cx="3073093" cy="2510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484E5-D9E3-585B-1B54-1382496B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1337903"/>
            <a:ext cx="3858721" cy="273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3D118-9B5D-5210-84D9-76DED2F1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96" y="1376095"/>
            <a:ext cx="3656504" cy="2738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8A673-B1F9-6159-0044-EC446E503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014" y="4324343"/>
            <a:ext cx="4284785" cy="239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1DA60-57B4-124C-3AD1-056DB4AA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92" y="1376095"/>
            <a:ext cx="2760785" cy="54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457201"/>
            <a:ext cx="5334197" cy="887028"/>
          </a:xfrm>
        </p:spPr>
        <p:txBody>
          <a:bodyPr anchor="ctr">
            <a:normAutofit fontScale="90000"/>
          </a:bodyPr>
          <a:lstStyle/>
          <a:p>
            <a:r>
              <a:rPr lang="en-IN" sz="4000" dirty="0"/>
              <a:t>Nudging for Environmental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1962150"/>
            <a:ext cx="7086800" cy="4277929"/>
          </a:xfrm>
        </p:spPr>
        <p:txBody>
          <a:bodyPr anchor="ctr">
            <a:noAutofit/>
          </a:bodyPr>
          <a:lstStyle/>
          <a:p>
            <a:r>
              <a:rPr lang="en-US" sz="3200" dirty="0"/>
              <a:t> Green Nudges: Small changes to encourage eco-friendly behavior.</a:t>
            </a:r>
          </a:p>
          <a:p>
            <a:r>
              <a:rPr lang="en-US" sz="3200" dirty="0"/>
              <a:t>Gamification: Apps rewarding sustainable choices.</a:t>
            </a:r>
          </a:p>
          <a:p>
            <a:r>
              <a:rPr lang="en-US" sz="3200" dirty="0"/>
              <a:t> Monetary Incentives: Carbon taxes, recycling refunds.</a:t>
            </a:r>
          </a:p>
          <a:p>
            <a:r>
              <a:rPr lang="en-US" sz="3200" dirty="0"/>
              <a:t>Example: Plastic bag fees reduced usage in the UK by 85% in 6 months.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3817B-AD4B-EA87-3410-7A711E4B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" r="22263" b="-1"/>
          <a:stretch/>
        </p:blipFill>
        <p:spPr>
          <a:xfrm>
            <a:off x="8915399" y="-10886"/>
            <a:ext cx="327660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416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 Behavioral Economics in Everyday Life: Consumption, Addiction, Environmental Protection, and Retail Therapy</vt:lpstr>
      <vt:lpstr> Behavioral Economics and Consumption Patterns</vt:lpstr>
      <vt:lpstr> Behavioral Economics and Consumption Patterns</vt:lpstr>
      <vt:lpstr>Addiction and Behavioral Economics</vt:lpstr>
      <vt:lpstr>Addiction and Behavioral Economics</vt:lpstr>
      <vt:lpstr>Environmental Protection</vt:lpstr>
      <vt:lpstr>Environmental Protection</vt:lpstr>
      <vt:lpstr>Nudging for Environmental Action</vt:lpstr>
      <vt:lpstr>Nudging for Environmental Action</vt:lpstr>
      <vt:lpstr>Decoy effect as a Pricing strategy</vt:lpstr>
      <vt:lpstr>Pricing Strategies &amp; Consumer Behavior</vt:lpstr>
      <vt:lpstr>Behavioral Policies for Better Decisions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SASTRA</dc:creator>
  <cp:lastModifiedBy>SASTRA</cp:lastModifiedBy>
  <cp:revision>20</cp:revision>
  <dcterms:created xsi:type="dcterms:W3CDTF">2025-02-13T06:56:06Z</dcterms:created>
  <dcterms:modified xsi:type="dcterms:W3CDTF">2025-02-18T07:08:14Z</dcterms:modified>
</cp:coreProperties>
</file>